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80" r:id="rId3"/>
    <p:sldId id="282" r:id="rId4"/>
    <p:sldId id="285" r:id="rId5"/>
    <p:sldId id="286" r:id="rId6"/>
    <p:sldId id="28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E329F-E375-427D-B9B0-5E7ACD2E56F2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Welcome to </a:t>
            </a:r>
            <a:br>
              <a:rPr lang="en-US" sz="6000" dirty="0" smtClean="0"/>
            </a:br>
            <a:r>
              <a:rPr lang="en-US" sz="6000" dirty="0" smtClean="0"/>
              <a:t>IB Math HL 2!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>Reinsch </a:t>
            </a:r>
          </a:p>
          <a:p>
            <a:pPr algn="ctr"/>
            <a:r>
              <a:rPr lang="en-US" sz="4800" dirty="0" smtClean="0">
                <a:latin typeface="+mj-lt"/>
              </a:rPr>
              <a:t>Portable 1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Marisa Reinsch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400" dirty="0">
                <a:latin typeface="+mj-lt"/>
              </a:rPr>
              <a:t>21 years teaching H.S. math, 11 at Skyline</a:t>
            </a:r>
          </a:p>
          <a:p>
            <a:pPr lvl="1"/>
            <a:r>
              <a:rPr lang="en-US" sz="3400" dirty="0">
                <a:latin typeface="+mj-lt"/>
              </a:rPr>
              <a:t>B.S. and M.A. in Mathematics</a:t>
            </a:r>
          </a:p>
          <a:p>
            <a:pPr lvl="1"/>
            <a:r>
              <a:rPr lang="en-US" sz="3400" dirty="0">
                <a:latin typeface="+mj-lt"/>
              </a:rPr>
              <a:t>National Board Certified Teacher</a:t>
            </a:r>
          </a:p>
          <a:p>
            <a:pPr lvl="1"/>
            <a:r>
              <a:rPr lang="en-US" sz="3400" dirty="0">
                <a:latin typeface="+mj-lt"/>
              </a:rPr>
              <a:t>IB Math SL and HL Trained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Email preferred: reinschm@issaquah.wednet.edu</a:t>
            </a: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Voicemail: 425-837-7760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Website: reinschmath.weebly.com</a:t>
            </a:r>
            <a:endParaRPr lang="en-US" sz="3600" dirty="0">
              <a:latin typeface="+mj-lt"/>
            </a:endParaRPr>
          </a:p>
          <a:p>
            <a:pPr>
              <a:spcBef>
                <a:spcPts val="1800"/>
              </a:spcBef>
              <a:buNone/>
            </a:pPr>
            <a:r>
              <a:rPr lang="en-US" sz="3600" dirty="0" smtClean="0">
                <a:latin typeface="+mj-lt"/>
              </a:rPr>
              <a:t>		This power point is on my website.</a:t>
            </a:r>
            <a:endParaRPr lang="en-US" sz="3600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912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HL Math is a three-year course.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Year 1: IB Math Pre-HL</a:t>
            </a:r>
            <a:endParaRPr lang="en-US" dirty="0">
              <a:latin typeface="+mj-lt"/>
            </a:endParaRPr>
          </a:p>
          <a:p>
            <a:pPr>
              <a:spcBef>
                <a:spcPts val="1800"/>
              </a:spcBef>
              <a:buNone/>
            </a:pPr>
            <a:r>
              <a:rPr lang="en-US" dirty="0" smtClean="0">
                <a:latin typeface="+mj-lt"/>
              </a:rPr>
              <a:t>Year 2: IB  Math HL 1 (Calculus, Vectors</a:t>
            </a:r>
            <a:r>
              <a:rPr lang="en-US" dirty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 Prep </a:t>
            </a:r>
            <a:r>
              <a:rPr lang="en-US" dirty="0">
                <a:latin typeface="+mj-lt"/>
              </a:rPr>
              <a:t>for the </a:t>
            </a:r>
            <a:r>
              <a:rPr lang="en-US" dirty="0" smtClean="0">
                <a:latin typeface="+mj-lt"/>
              </a:rPr>
              <a:t>IA)</a:t>
            </a:r>
            <a:endParaRPr lang="en-US" dirty="0">
              <a:latin typeface="+mj-lt"/>
            </a:endParaRPr>
          </a:p>
          <a:p>
            <a:pPr marL="57151" indent="0">
              <a:spcBef>
                <a:spcPts val="1800"/>
              </a:spcBef>
              <a:buNone/>
            </a:pPr>
            <a:r>
              <a:rPr lang="en-US" sz="3200" dirty="0" smtClean="0">
                <a:latin typeface="+mj-lt"/>
              </a:rPr>
              <a:t>Year 3: IB Math HL 2</a:t>
            </a:r>
            <a:endParaRPr lang="en-US" sz="3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+mj-lt"/>
              </a:rPr>
              <a:t>Advanced </a:t>
            </a:r>
            <a:r>
              <a:rPr lang="en-US" sz="3000" dirty="0">
                <a:latin typeface="+mj-lt"/>
              </a:rPr>
              <a:t>Calculus </a:t>
            </a:r>
            <a:endParaRPr lang="en-US" sz="30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+mj-lt"/>
              </a:rPr>
              <a:t>Applications </a:t>
            </a:r>
            <a:r>
              <a:rPr lang="en-US" sz="3000" dirty="0">
                <a:latin typeface="+mj-lt"/>
              </a:rPr>
              <a:t>of Vectors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+mj-lt"/>
              </a:rPr>
              <a:t>Statistics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+mj-lt"/>
              </a:rPr>
              <a:t>Complex Numbers</a:t>
            </a:r>
            <a:endParaRPr lang="en-US" sz="30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+mj-lt"/>
              </a:rPr>
              <a:t>IB HL Math Exam Prep</a:t>
            </a:r>
            <a:endParaRPr lang="en-US" sz="3000" dirty="0">
              <a:latin typeface="+mj-lt"/>
            </a:endParaRPr>
          </a:p>
          <a:p>
            <a:pPr marL="393192" lvl="1" indent="0">
              <a:buNone/>
            </a:pPr>
            <a:endParaRPr lang="en-US" sz="3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Internal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288"/>
            <a:ext cx="8229600" cy="50871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Required for IB credit</a:t>
            </a:r>
          </a:p>
          <a:p>
            <a:r>
              <a:rPr lang="en-US" dirty="0" smtClean="0">
                <a:latin typeface="+mj-lt"/>
              </a:rPr>
              <a:t>Topic of Student’s Choice; Explore the topic using HL math</a:t>
            </a:r>
          </a:p>
          <a:p>
            <a:r>
              <a:rPr lang="en-US" dirty="0" smtClean="0">
                <a:latin typeface="+mj-lt"/>
              </a:rPr>
              <a:t>8 – 12 page paper</a:t>
            </a:r>
          </a:p>
          <a:p>
            <a:r>
              <a:rPr lang="en-US" dirty="0" smtClean="0">
                <a:latin typeface="+mj-lt"/>
              </a:rPr>
              <a:t>Feedback after each check point</a:t>
            </a:r>
          </a:p>
          <a:p>
            <a:pPr lvl="1"/>
            <a:r>
              <a:rPr lang="en-US" dirty="0" smtClean="0">
                <a:latin typeface="+mj-lt"/>
              </a:rPr>
              <a:t>Choose topic (Sept. 10)</a:t>
            </a:r>
          </a:p>
          <a:p>
            <a:pPr lvl="1"/>
            <a:r>
              <a:rPr lang="en-US" dirty="0" smtClean="0">
                <a:latin typeface="+mj-lt"/>
              </a:rPr>
              <a:t>Action Plan (Sept. 17)</a:t>
            </a:r>
          </a:p>
          <a:p>
            <a:pPr lvl="1"/>
            <a:r>
              <a:rPr lang="en-US" dirty="0" smtClean="0">
                <a:latin typeface="+mj-lt"/>
              </a:rPr>
              <a:t>Math Report (Oct. 9; follows in class work week)</a:t>
            </a:r>
          </a:p>
          <a:p>
            <a:pPr lvl="1"/>
            <a:r>
              <a:rPr lang="en-US" dirty="0" smtClean="0">
                <a:latin typeface="+mj-lt"/>
              </a:rPr>
              <a:t>Final draft (Nov. 9; follows </a:t>
            </a:r>
            <a:r>
              <a:rPr lang="en-US" dirty="0">
                <a:latin typeface="+mj-lt"/>
              </a:rPr>
              <a:t>in </a:t>
            </a:r>
            <a:r>
              <a:rPr lang="en-US" dirty="0" smtClean="0">
                <a:latin typeface="+mj-lt"/>
              </a:rPr>
              <a:t>class work week)</a:t>
            </a:r>
          </a:p>
          <a:p>
            <a:r>
              <a:rPr lang="en-US" dirty="0">
                <a:latin typeface="+mj-lt"/>
              </a:rPr>
              <a:t>Graded by me, moderated by the IBO</a:t>
            </a:r>
          </a:p>
          <a:p>
            <a:r>
              <a:rPr lang="en-US" dirty="0" smtClean="0">
                <a:latin typeface="+mj-lt"/>
              </a:rPr>
              <a:t>14 out of 20 is a good grade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3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Required for IB credit</a:t>
            </a:r>
          </a:p>
          <a:p>
            <a:r>
              <a:rPr lang="en-US" sz="2800" dirty="0" smtClean="0">
                <a:latin typeface="+mj-lt"/>
              </a:rPr>
              <a:t>Three parts on three different days</a:t>
            </a:r>
          </a:p>
          <a:p>
            <a:r>
              <a:rPr lang="en-US" sz="2800" dirty="0" smtClean="0">
                <a:latin typeface="+mj-lt"/>
              </a:rPr>
              <a:t>Assesses three years of content</a:t>
            </a:r>
          </a:p>
          <a:p>
            <a:r>
              <a:rPr lang="en-US" sz="2800" dirty="0" smtClean="0">
                <a:latin typeface="+mj-lt"/>
              </a:rPr>
              <a:t>Written and graded by the IBO</a:t>
            </a:r>
          </a:p>
          <a:p>
            <a:r>
              <a:rPr lang="en-US" sz="2800" dirty="0" smtClean="0">
                <a:latin typeface="+mj-lt"/>
              </a:rPr>
              <a:t>The hardest math exam in high school</a:t>
            </a:r>
          </a:p>
          <a:p>
            <a:pPr marL="0" indent="0">
              <a:buNone/>
            </a:pP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	This is a tough class. B is a good grade.</a:t>
            </a: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8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Ask what steps your child </a:t>
            </a:r>
            <a:r>
              <a:rPr lang="en-US" sz="2800" smtClean="0">
                <a:latin typeface="+mj-lt"/>
              </a:rPr>
              <a:t>has </a:t>
            </a:r>
            <a:r>
              <a:rPr lang="en-US" sz="2800" smtClean="0">
                <a:latin typeface="+mj-lt"/>
              </a:rPr>
              <a:t>taken</a:t>
            </a:r>
            <a:endParaRPr lang="en-US" sz="2800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Use web resources</a:t>
            </a:r>
          </a:p>
          <a:p>
            <a:pPr lvl="1"/>
            <a:r>
              <a:rPr lang="en-US" dirty="0" smtClean="0">
                <a:latin typeface="+mj-lt"/>
              </a:rPr>
              <a:t>Ask questions</a:t>
            </a:r>
          </a:p>
          <a:p>
            <a:pPr lvl="1"/>
            <a:r>
              <a:rPr lang="en-US" dirty="0" smtClean="0">
                <a:latin typeface="+mj-lt"/>
              </a:rPr>
              <a:t>Complete and make corrections on homework</a:t>
            </a:r>
            <a:endParaRPr lang="en-US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Promote healthy habits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Self-advocacy</a:t>
            </a:r>
            <a:endParaRPr lang="en-US" dirty="0">
              <a:latin typeface="+mj-lt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Sleep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Limit time spent on math homework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</a:rPr>
              <a:t>You can do anything; don’t expect to do everything well.</a:t>
            </a:r>
            <a:endParaRPr lang="en-US" dirty="0" smtClean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+mj-lt"/>
              </a:rPr>
              <a:t>Contact </a:t>
            </a:r>
            <a:r>
              <a:rPr lang="en-US" sz="2800" dirty="0" smtClean="0">
                <a:latin typeface="+mj-lt"/>
              </a:rPr>
              <a:t>me with your concerns.</a:t>
            </a:r>
            <a:endParaRPr lang="en-US" sz="2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What you can do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+mj-lt"/>
              </a:rPr>
              <a:t>Thank you for coming!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265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Flow</vt:lpstr>
      <vt:lpstr>Welcome to  IB Math HL 2!</vt:lpstr>
      <vt:lpstr>Marisa Reinsch</vt:lpstr>
      <vt:lpstr>HL Math is a three-year course. </vt:lpstr>
      <vt:lpstr>Internal Assessment</vt:lpstr>
      <vt:lpstr>External Assessment</vt:lpstr>
      <vt:lpstr>What you can do to help</vt:lpstr>
      <vt:lpstr>PowerPoint Presentation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IB Math 2!</dc:title>
  <dc:creator>Windows User</dc:creator>
  <cp:lastModifiedBy>Marisa Reinsch</cp:lastModifiedBy>
  <cp:revision>47</cp:revision>
  <dcterms:created xsi:type="dcterms:W3CDTF">2012-09-10T22:48:07Z</dcterms:created>
  <dcterms:modified xsi:type="dcterms:W3CDTF">2018-09-20T03:54:15Z</dcterms:modified>
</cp:coreProperties>
</file>