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80" r:id="rId3"/>
    <p:sldId id="281" r:id="rId4"/>
    <p:sldId id="282" r:id="rId5"/>
    <p:sldId id="285" r:id="rId6"/>
    <p:sldId id="286" r:id="rId7"/>
    <p:sldId id="283" r:id="rId8"/>
    <p:sldId id="275" r:id="rId9"/>
    <p:sldId id="28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E329F-E375-427D-B9B0-5E7ACD2E56F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inschmath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Welcome to </a:t>
            </a:r>
            <a:br>
              <a:rPr lang="en-US" sz="6000" dirty="0" smtClean="0"/>
            </a:br>
            <a:r>
              <a:rPr lang="en-US" sz="6000" dirty="0" smtClean="0"/>
              <a:t>IB Math HL 2!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>Reinsch </a:t>
            </a:r>
          </a:p>
          <a:p>
            <a:pPr algn="ctr"/>
            <a:r>
              <a:rPr lang="en-US" sz="4800" dirty="0" smtClean="0">
                <a:latin typeface="+mj-lt"/>
              </a:rPr>
              <a:t>Portable 1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+mj-lt"/>
              </a:rPr>
              <a:t>Thank you for coming!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Marisa Reinsch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reinschm@issaquah.wednet.edu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425-837-7760 (voicemail)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 lvl="1"/>
            <a:r>
              <a:rPr lang="en-US" sz="3400" dirty="0">
                <a:latin typeface="+mj-lt"/>
              </a:rPr>
              <a:t>9</a:t>
            </a:r>
            <a:r>
              <a:rPr lang="en-US" sz="3400" baseline="30000" dirty="0" smtClean="0">
                <a:latin typeface="+mj-lt"/>
              </a:rPr>
              <a:t>th</a:t>
            </a:r>
            <a:r>
              <a:rPr lang="en-US" sz="3400" dirty="0" smtClean="0">
                <a:latin typeface="+mj-lt"/>
              </a:rPr>
              <a:t> year </a:t>
            </a:r>
            <a:r>
              <a:rPr lang="en-US" sz="3400" dirty="0">
                <a:latin typeface="+mj-lt"/>
              </a:rPr>
              <a:t>at Skyline</a:t>
            </a:r>
          </a:p>
          <a:p>
            <a:pPr lvl="1"/>
            <a:r>
              <a:rPr lang="en-US" sz="3400" dirty="0" smtClean="0">
                <a:latin typeface="+mj-lt"/>
              </a:rPr>
              <a:t>19</a:t>
            </a:r>
            <a:r>
              <a:rPr lang="en-US" sz="3400" baseline="30000" dirty="0" smtClean="0">
                <a:latin typeface="+mj-lt"/>
              </a:rPr>
              <a:t>th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>
                <a:latin typeface="+mj-lt"/>
              </a:rPr>
              <a:t>year teaching H.S. math</a:t>
            </a:r>
          </a:p>
          <a:p>
            <a:pPr lvl="1"/>
            <a:r>
              <a:rPr lang="en-US" sz="3400" dirty="0">
                <a:latin typeface="+mj-lt"/>
              </a:rPr>
              <a:t>B.S. </a:t>
            </a:r>
            <a:r>
              <a:rPr lang="en-US" sz="3400" dirty="0" smtClean="0">
                <a:latin typeface="+mj-lt"/>
              </a:rPr>
              <a:t>and M.A. in Mathematics</a:t>
            </a:r>
          </a:p>
          <a:p>
            <a:pPr lvl="1"/>
            <a:r>
              <a:rPr lang="en-US" sz="3400" dirty="0" smtClean="0">
                <a:latin typeface="+mj-lt"/>
              </a:rPr>
              <a:t>National Board Certified Teacher</a:t>
            </a:r>
          </a:p>
          <a:p>
            <a:pPr lvl="1"/>
            <a:r>
              <a:rPr lang="en-US" sz="3400" dirty="0" smtClean="0">
                <a:latin typeface="+mj-lt"/>
              </a:rPr>
              <a:t>IB Math SL and HL Trained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j-lt"/>
              </a:rPr>
              <a:t>Graphing Calculator </a:t>
            </a:r>
          </a:p>
          <a:p>
            <a:pPr lvl="1">
              <a:buNone/>
            </a:pPr>
            <a:r>
              <a:rPr lang="en-US" sz="2600" dirty="0">
                <a:latin typeface="+mj-lt"/>
              </a:rPr>
              <a:t>Recommended: 	TI-</a:t>
            </a:r>
            <a:r>
              <a:rPr lang="en-US" sz="2600" dirty="0" err="1">
                <a:latin typeface="+mj-lt"/>
              </a:rPr>
              <a:t>Nspire</a:t>
            </a:r>
            <a:r>
              <a:rPr lang="en-US" sz="2600" dirty="0">
                <a:latin typeface="+mj-lt"/>
              </a:rPr>
              <a:t>™ </a:t>
            </a:r>
            <a:r>
              <a:rPr lang="en-US" sz="2600" dirty="0" smtClean="0">
                <a:latin typeface="+mj-lt"/>
              </a:rPr>
              <a:t>CX  </a:t>
            </a:r>
            <a:r>
              <a:rPr lang="en-US" sz="2600" dirty="0">
                <a:latin typeface="+mj-lt"/>
              </a:rPr>
              <a:t>(</a:t>
            </a:r>
            <a:r>
              <a:rPr lang="en-US" sz="2600" u="sng" dirty="0">
                <a:latin typeface="+mj-lt"/>
              </a:rPr>
              <a:t>not</a:t>
            </a:r>
            <a:r>
              <a:rPr lang="en-US" sz="2600" dirty="0">
                <a:latin typeface="+mj-lt"/>
              </a:rPr>
              <a:t> a CAS)</a:t>
            </a:r>
          </a:p>
          <a:p>
            <a:pPr lvl="1">
              <a:buNone/>
            </a:pPr>
            <a:r>
              <a:rPr lang="en-US" sz="2600" dirty="0" smtClean="0">
                <a:latin typeface="+mj-lt"/>
              </a:rPr>
              <a:t>				TI-</a:t>
            </a:r>
            <a:r>
              <a:rPr lang="en-US" sz="2600" dirty="0" err="1" smtClean="0">
                <a:latin typeface="+mj-lt"/>
              </a:rPr>
              <a:t>Nspire</a:t>
            </a:r>
            <a:r>
              <a:rPr lang="en-US" sz="2600" dirty="0" smtClean="0">
                <a:latin typeface="+mj-lt"/>
              </a:rPr>
              <a:t> with Touchpad </a:t>
            </a:r>
            <a:r>
              <a:rPr lang="en-US" sz="2600" dirty="0">
                <a:latin typeface="+mj-lt"/>
              </a:rPr>
              <a:t>		</a:t>
            </a:r>
            <a:r>
              <a:rPr lang="en-US" sz="2600" dirty="0" smtClean="0">
                <a:latin typeface="+mj-lt"/>
              </a:rPr>
              <a:t>	</a:t>
            </a:r>
            <a:r>
              <a:rPr lang="en-US" sz="2600" dirty="0">
                <a:latin typeface="+mj-lt"/>
              </a:rPr>
              <a:t>		TI-83/84 families</a:t>
            </a:r>
            <a:r>
              <a:rPr lang="en-US" sz="3000" dirty="0">
                <a:latin typeface="+mj-lt"/>
              </a:rPr>
              <a:t>	</a:t>
            </a:r>
          </a:p>
          <a:p>
            <a:pPr>
              <a:buNone/>
            </a:pPr>
            <a:r>
              <a:rPr lang="en-US" sz="3000" dirty="0" smtClean="0">
                <a:latin typeface="+mj-lt"/>
              </a:rPr>
              <a:t>	</a:t>
            </a:r>
          </a:p>
          <a:p>
            <a:pPr>
              <a:spcBef>
                <a:spcPts val="2400"/>
              </a:spcBef>
            </a:pPr>
            <a:r>
              <a:rPr lang="en-US" sz="3000" dirty="0" smtClean="0">
                <a:latin typeface="+mj-lt"/>
              </a:rPr>
              <a:t>Available as a hard copy and </a:t>
            </a:r>
            <a:r>
              <a:rPr lang="en-US" sz="3000" dirty="0" smtClean="0">
                <a:latin typeface="+mj-lt"/>
              </a:rPr>
              <a:t>electronically</a:t>
            </a:r>
            <a:endParaRPr lang="en-US" sz="3000" dirty="0" smtClean="0">
              <a:latin typeface="+mj-lt"/>
            </a:endParaRPr>
          </a:p>
          <a:p>
            <a:r>
              <a:rPr lang="en-US" sz="3000" dirty="0" err="1" smtClean="0">
                <a:latin typeface="+mj-lt"/>
              </a:rPr>
              <a:t>Haese</a:t>
            </a:r>
            <a:r>
              <a:rPr lang="en-US" sz="3000" dirty="0" smtClean="0">
                <a:latin typeface="+mj-lt"/>
              </a:rPr>
              <a:t> &amp; Harris, Math for the International Student (HL), 3</a:t>
            </a:r>
            <a:r>
              <a:rPr lang="en-US" sz="3000" baseline="30000" dirty="0" smtClean="0">
                <a:latin typeface="+mj-lt"/>
              </a:rPr>
              <a:t>rd</a:t>
            </a:r>
            <a:r>
              <a:rPr lang="en-US" sz="3000" dirty="0" smtClean="0">
                <a:latin typeface="+mj-lt"/>
              </a:rPr>
              <a:t> Edition</a:t>
            </a:r>
          </a:p>
          <a:p>
            <a:r>
              <a:rPr lang="en-US" sz="3000" dirty="0" smtClean="0">
                <a:latin typeface="+mj-lt"/>
              </a:rPr>
              <a:t>Larson, </a:t>
            </a:r>
            <a:r>
              <a:rPr lang="en-US" sz="3000" dirty="0" smtClean="0">
                <a:latin typeface="+mj-lt"/>
              </a:rPr>
              <a:t>Calculus</a:t>
            </a:r>
            <a:endParaRPr lang="en-US" sz="3000" dirty="0" smtClean="0">
              <a:latin typeface="+mj-lt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342290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Textbook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70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HL Math is a three-year course.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Year 1: IB </a:t>
            </a:r>
            <a:r>
              <a:rPr lang="en-US" dirty="0">
                <a:latin typeface="+mj-lt"/>
              </a:rPr>
              <a:t>Math 1 (now </a:t>
            </a:r>
            <a:r>
              <a:rPr lang="en-US" dirty="0" smtClean="0">
                <a:latin typeface="+mj-lt"/>
              </a:rPr>
              <a:t>Pre-HL</a:t>
            </a:r>
            <a:r>
              <a:rPr lang="en-US" dirty="0">
                <a:latin typeface="+mj-lt"/>
              </a:rPr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>
                <a:latin typeface="+mj-lt"/>
              </a:rPr>
              <a:t>Year 2: IB  Math HL 1 (Calculus, Vectors</a:t>
            </a:r>
            <a:r>
              <a:rPr lang="en-US" dirty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 Prep </a:t>
            </a:r>
            <a:r>
              <a:rPr lang="en-US" dirty="0">
                <a:latin typeface="+mj-lt"/>
              </a:rPr>
              <a:t>for the </a:t>
            </a:r>
            <a:r>
              <a:rPr lang="en-US" dirty="0" smtClean="0">
                <a:latin typeface="+mj-lt"/>
              </a:rPr>
              <a:t>IA)</a:t>
            </a:r>
            <a:endParaRPr lang="en-US" dirty="0">
              <a:latin typeface="+mj-lt"/>
            </a:endParaRPr>
          </a:p>
          <a:p>
            <a:pPr marL="57151" indent="0">
              <a:spcBef>
                <a:spcPts val="1800"/>
              </a:spcBef>
              <a:buNone/>
            </a:pPr>
            <a:r>
              <a:rPr lang="en-US" sz="3200" dirty="0" smtClean="0">
                <a:latin typeface="+mj-lt"/>
              </a:rPr>
              <a:t>Year 3: IB Math HL 2</a:t>
            </a:r>
            <a:endParaRPr lang="en-US" sz="3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Advanced Calculus and other topics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Completion of the IA </a:t>
            </a:r>
            <a:r>
              <a:rPr lang="en-US" sz="3000" dirty="0" smtClean="0">
                <a:latin typeface="+mj-lt"/>
              </a:rPr>
              <a:t>(fall)</a:t>
            </a:r>
            <a:endParaRPr lang="en-US" sz="30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IB exam prep and </a:t>
            </a:r>
            <a:r>
              <a:rPr lang="en-US" sz="3000" dirty="0" smtClean="0">
                <a:latin typeface="+mj-lt"/>
              </a:rPr>
              <a:t>completion</a:t>
            </a:r>
          </a:p>
          <a:p>
            <a:pPr marL="27432" indent="0">
              <a:spcBef>
                <a:spcPts val="1200"/>
              </a:spcBef>
              <a:buNone/>
            </a:pPr>
            <a:r>
              <a:rPr lang="en-US" sz="3200" dirty="0">
                <a:latin typeface="+mj-lt"/>
              </a:rPr>
              <a:t>IB Math </a:t>
            </a:r>
            <a:r>
              <a:rPr lang="en-US" sz="3200" dirty="0" smtClean="0">
                <a:latin typeface="+mj-lt"/>
              </a:rPr>
              <a:t>HL </a:t>
            </a:r>
            <a:r>
              <a:rPr lang="en-US" sz="3200" dirty="0">
                <a:latin typeface="+mj-lt"/>
              </a:rPr>
              <a:t>Exam in May, 2017 </a:t>
            </a:r>
          </a:p>
          <a:p>
            <a:pPr marL="27432" indent="0">
              <a:buNone/>
            </a:pPr>
            <a:r>
              <a:rPr lang="en-US" dirty="0">
                <a:latin typeface="+mj-lt"/>
              </a:rPr>
              <a:t>(students in </a:t>
            </a:r>
            <a:r>
              <a:rPr lang="en-US" dirty="0" smtClean="0">
                <a:latin typeface="+mj-lt"/>
              </a:rPr>
              <a:t>grade </a:t>
            </a:r>
            <a:r>
              <a:rPr lang="en-US" dirty="0" smtClean="0">
                <a:latin typeface="+mj-lt"/>
              </a:rPr>
              <a:t>12 </a:t>
            </a:r>
            <a:r>
              <a:rPr lang="en-US" dirty="0">
                <a:latin typeface="+mj-lt"/>
              </a:rPr>
              <a:t>at that time)</a:t>
            </a:r>
          </a:p>
          <a:p>
            <a:pPr marL="393192" lvl="1" indent="0">
              <a:buNone/>
            </a:pPr>
            <a:endParaRPr lang="en-US" sz="3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04088"/>
          </a:xfrm>
        </p:spPr>
        <p:txBody>
          <a:bodyPr>
            <a:noAutofit/>
          </a:bodyPr>
          <a:lstStyle/>
          <a:p>
            <a:r>
              <a:rPr lang="en-US" sz="3600" dirty="0" smtClean="0"/>
              <a:t>Opportunities for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Credit/Course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latin typeface="+mj-lt"/>
              </a:rPr>
              <a:t>IB Math HL Exam</a:t>
            </a:r>
          </a:p>
          <a:p>
            <a:r>
              <a:rPr lang="en-US" dirty="0" smtClean="0">
                <a:latin typeface="+mj-lt"/>
              </a:rPr>
              <a:t>Many universities accept a high score (6 or 7 out of 7)</a:t>
            </a:r>
          </a:p>
          <a:p>
            <a:r>
              <a:rPr lang="en-US" dirty="0" smtClean="0">
                <a:latin typeface="+mj-lt"/>
              </a:rPr>
              <a:t>Score includes IA result and May Exam.</a:t>
            </a: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u="sng" dirty="0" smtClean="0">
                <a:latin typeface="+mj-lt"/>
              </a:rPr>
              <a:t>Bellevue College*</a:t>
            </a:r>
            <a:endParaRPr lang="en-US" u="sng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Math </a:t>
            </a:r>
            <a:r>
              <a:rPr lang="en-US" dirty="0" smtClean="0">
                <a:latin typeface="+mj-lt"/>
              </a:rPr>
              <a:t>152, Fall Quarter</a:t>
            </a:r>
          </a:p>
          <a:p>
            <a:r>
              <a:rPr lang="en-US" dirty="0" smtClean="0">
                <a:latin typeface="+mj-lt"/>
              </a:rPr>
              <a:t>Semester 1 Grade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Registration available from Mrs. </a:t>
            </a:r>
            <a:r>
              <a:rPr lang="en-US" dirty="0" smtClean="0">
                <a:latin typeface="+mj-lt"/>
              </a:rPr>
              <a:t>Reinsch (more info soon)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*We are working to make sure this is available.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5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Opportunities for </a:t>
            </a:r>
            <a:br>
              <a:rPr lang="en-US" sz="3600" dirty="0"/>
            </a:br>
            <a:r>
              <a:rPr lang="en-US" sz="3600" dirty="0"/>
              <a:t>College Credit/Course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AP Calculus BC Exam (or AB Exam)</a:t>
            </a:r>
          </a:p>
          <a:p>
            <a:r>
              <a:rPr lang="en-US" dirty="0">
                <a:latin typeface="+mj-lt"/>
              </a:rPr>
              <a:t>Recommended for Juniors</a:t>
            </a:r>
          </a:p>
          <a:p>
            <a:r>
              <a:rPr lang="en-US" dirty="0">
                <a:latin typeface="+mj-lt"/>
              </a:rPr>
              <a:t>Register through the Counseling Center</a:t>
            </a:r>
          </a:p>
          <a:p>
            <a:r>
              <a:rPr lang="en-US" dirty="0">
                <a:latin typeface="+mj-lt"/>
              </a:rPr>
              <a:t>Some additional study needed</a:t>
            </a:r>
          </a:p>
          <a:p>
            <a:r>
              <a:rPr lang="en-US" dirty="0">
                <a:latin typeface="+mj-lt"/>
              </a:rPr>
              <a:t>Exam prep is up to the student</a:t>
            </a:r>
          </a:p>
          <a:p>
            <a:r>
              <a:rPr lang="en-US" dirty="0">
                <a:latin typeface="+mj-lt"/>
              </a:rPr>
              <a:t>May, 2017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+mj-lt"/>
              </a:rPr>
              <a:t>Students </a:t>
            </a:r>
            <a:r>
              <a:rPr lang="en-US" b="1" dirty="0">
                <a:latin typeface="+mj-lt"/>
              </a:rPr>
              <a:t>should check with their target </a:t>
            </a:r>
            <a:endParaRPr lang="en-US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+mj-lt"/>
              </a:rPr>
              <a:t>colleges to </a:t>
            </a:r>
            <a:r>
              <a:rPr lang="en-US" b="1" dirty="0">
                <a:latin typeface="+mj-lt"/>
              </a:rPr>
              <a:t>find out what option is </a:t>
            </a:r>
            <a:r>
              <a:rPr lang="en-US" b="1" dirty="0" smtClean="0">
                <a:latin typeface="+mj-lt"/>
              </a:rPr>
              <a:t>best.</a:t>
            </a:r>
            <a:endParaRPr lang="en-US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909"/>
            <a:ext cx="8229600" cy="47118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My website:  </a:t>
            </a:r>
            <a:r>
              <a:rPr lang="en-US" dirty="0" smtClean="0">
                <a:latin typeface="+mj-lt"/>
                <a:hlinkClick r:id="rId2"/>
              </a:rPr>
              <a:t>www.reinschmath.weebly.com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Notes</a:t>
            </a:r>
          </a:p>
          <a:p>
            <a:pPr lvl="1"/>
            <a:r>
              <a:rPr lang="en-US" dirty="0" smtClean="0">
                <a:latin typeface="+mj-lt"/>
              </a:rPr>
              <a:t>Worksheets and Answer Keys</a:t>
            </a:r>
          </a:p>
          <a:p>
            <a:pPr lvl="1"/>
            <a:r>
              <a:rPr lang="en-US" dirty="0" smtClean="0">
                <a:latin typeface="+mj-lt"/>
              </a:rPr>
              <a:t>Course </a:t>
            </a:r>
            <a:r>
              <a:rPr lang="en-US" dirty="0" smtClean="0">
                <a:latin typeface="+mj-lt"/>
              </a:rPr>
              <a:t>Expectations</a:t>
            </a:r>
          </a:p>
          <a:p>
            <a:pPr lvl="1"/>
            <a:r>
              <a:rPr lang="en-US" dirty="0" smtClean="0">
                <a:latin typeface="+mj-lt"/>
              </a:rPr>
              <a:t>Calendar</a:t>
            </a:r>
            <a:endParaRPr lang="en-US" dirty="0" smtClean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+mj-lt"/>
              </a:rPr>
              <a:t>Mrs. Reinsch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Tuesday after school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Wednesday morning </a:t>
            </a:r>
            <a:r>
              <a:rPr lang="en-US" dirty="0" smtClean="0">
                <a:latin typeface="+mj-lt"/>
              </a:rPr>
              <a:t>8:45 </a:t>
            </a:r>
            <a:r>
              <a:rPr lang="en-US" dirty="0" smtClean="0">
                <a:latin typeface="+mj-lt"/>
              </a:rPr>
              <a:t>am (unless there is a staff meeting)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your child should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Use </a:t>
            </a:r>
            <a:r>
              <a:rPr lang="en-US" sz="3200" dirty="0">
                <a:latin typeface="+mj-lt"/>
              </a:rPr>
              <a:t>the web </a:t>
            </a:r>
            <a:r>
              <a:rPr lang="en-US" sz="3200" dirty="0" smtClean="0">
                <a:latin typeface="+mj-lt"/>
              </a:rPr>
              <a:t>resources</a:t>
            </a:r>
            <a:endParaRPr lang="en-US" sz="3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Complete </a:t>
            </a:r>
            <a:r>
              <a:rPr lang="en-US" sz="3200" dirty="0">
                <a:latin typeface="+mj-lt"/>
              </a:rPr>
              <a:t>homework, </a:t>
            </a:r>
            <a:r>
              <a:rPr lang="en-US" sz="3200" dirty="0" smtClean="0">
                <a:latin typeface="+mj-lt"/>
              </a:rPr>
              <a:t>check </a:t>
            </a:r>
            <a:r>
              <a:rPr lang="en-US" sz="3200" dirty="0">
                <a:latin typeface="+mj-lt"/>
              </a:rPr>
              <a:t>answers, and </a:t>
            </a:r>
            <a:r>
              <a:rPr lang="en-US" sz="3200" dirty="0" smtClean="0">
                <a:latin typeface="+mj-lt"/>
              </a:rPr>
              <a:t>make </a:t>
            </a:r>
            <a:r>
              <a:rPr lang="en-US" sz="3200" dirty="0">
                <a:latin typeface="+mj-lt"/>
              </a:rPr>
              <a:t>corrections </a:t>
            </a:r>
            <a:r>
              <a:rPr lang="en-US" sz="3200" dirty="0" smtClean="0">
                <a:latin typeface="+mj-lt"/>
              </a:rPr>
              <a:t>daily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Reflect and </a:t>
            </a:r>
            <a:r>
              <a:rPr lang="en-US" sz="3200" dirty="0">
                <a:latin typeface="+mj-lt"/>
              </a:rPr>
              <a:t>take initiative to </a:t>
            </a:r>
            <a:r>
              <a:rPr lang="en-US" sz="3200" dirty="0" smtClean="0">
                <a:latin typeface="+mj-lt"/>
              </a:rPr>
              <a:t>promote own understanding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Ask </a:t>
            </a:r>
            <a:r>
              <a:rPr lang="en-US" sz="3200" dirty="0">
                <a:latin typeface="+mj-lt"/>
              </a:rPr>
              <a:t>questions of peers and Mrs. </a:t>
            </a:r>
            <a:r>
              <a:rPr lang="en-US" sz="3200" dirty="0" err="1" smtClean="0">
                <a:latin typeface="+mj-lt"/>
              </a:rPr>
              <a:t>Reinsch</a:t>
            </a:r>
            <a:endParaRPr lang="en-US" sz="3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Self-advocate</a:t>
            </a:r>
            <a:endParaRPr lang="en-US" sz="32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Ask what steps your child has already taken</a:t>
            </a:r>
          </a:p>
          <a:p>
            <a:r>
              <a:rPr lang="en-US" sz="3200" dirty="0" smtClean="0">
                <a:latin typeface="+mj-lt"/>
              </a:rPr>
              <a:t>Encourage self-advocacy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latin typeface="+mj-lt"/>
              </a:rPr>
              <a:t>Provide IA Support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>
                <a:latin typeface="+mj-lt"/>
              </a:rPr>
              <a:t>Take </a:t>
            </a:r>
            <a:r>
              <a:rPr lang="en-US" sz="3000" dirty="0" smtClean="0">
                <a:latin typeface="+mj-lt"/>
              </a:rPr>
              <a:t>an interest in potential </a:t>
            </a:r>
            <a:r>
              <a:rPr lang="en-US" sz="3000" dirty="0" smtClean="0">
                <a:latin typeface="+mj-lt"/>
              </a:rPr>
              <a:t>topics.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>
                <a:latin typeface="+mj-lt"/>
              </a:rPr>
              <a:t>Encourage good use of time.</a:t>
            </a:r>
            <a:endParaRPr lang="en-US" sz="3000" dirty="0" smtClean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 sz="3200" dirty="0" smtClean="0">
                <a:latin typeface="+mj-lt"/>
              </a:rPr>
              <a:t>Contact me with your concerns.</a:t>
            </a:r>
            <a:endParaRPr lang="en-US" sz="32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you can do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339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Welcome to  IB Math HL 2!</vt:lpstr>
      <vt:lpstr>Marisa Reinsch</vt:lpstr>
      <vt:lpstr>Calculators</vt:lpstr>
      <vt:lpstr>HL Math is a three-year course. </vt:lpstr>
      <vt:lpstr>Opportunities for  College Credit/Course Placement</vt:lpstr>
      <vt:lpstr>Opportunities for  College Credit/Course Placement</vt:lpstr>
      <vt:lpstr>Resources</vt:lpstr>
      <vt:lpstr>What your child should do</vt:lpstr>
      <vt:lpstr>What you can do to help</vt:lpstr>
      <vt:lpstr>PowerPoint Presentation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IB Math 2!</dc:title>
  <dc:creator>Windows User</dc:creator>
  <cp:lastModifiedBy>Reinsch, Marisa    SHS-Staff</cp:lastModifiedBy>
  <cp:revision>36</cp:revision>
  <dcterms:created xsi:type="dcterms:W3CDTF">2012-09-10T22:48:07Z</dcterms:created>
  <dcterms:modified xsi:type="dcterms:W3CDTF">2016-09-09T00:10:18Z</dcterms:modified>
</cp:coreProperties>
</file>