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67" r:id="rId2"/>
    <p:sldId id="280" r:id="rId3"/>
    <p:sldId id="282" r:id="rId4"/>
    <p:sldId id="283" r:id="rId5"/>
    <p:sldId id="281" r:id="rId6"/>
    <p:sldId id="275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329F-E375-427D-B9B0-5E7ACD2E56F2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4463-45D5-4445-A201-B169D2075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329F-E375-427D-B9B0-5E7ACD2E56F2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4463-45D5-4445-A201-B169D2075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329F-E375-427D-B9B0-5E7ACD2E56F2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4463-45D5-4445-A201-B169D2075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329F-E375-427D-B9B0-5E7ACD2E56F2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4463-45D5-4445-A201-B169D2075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329F-E375-427D-B9B0-5E7ACD2E56F2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4463-45D5-4445-A201-B169D2075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329F-E375-427D-B9B0-5E7ACD2E56F2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4463-45D5-4445-A201-B169D2075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329F-E375-427D-B9B0-5E7ACD2E56F2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4463-45D5-4445-A201-B169D2075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329F-E375-427D-B9B0-5E7ACD2E56F2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4463-45D5-4445-A201-B169D2075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329F-E375-427D-B9B0-5E7ACD2E56F2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4463-45D5-4445-A201-B169D2075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329F-E375-427D-B9B0-5E7ACD2E56F2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4463-45D5-4445-A201-B169D2075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329F-E375-427D-B9B0-5E7ACD2E56F2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D554463-45D5-4445-A201-B169D20752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DE329F-E375-427D-B9B0-5E7ACD2E56F2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554463-45D5-4445-A201-B169D207527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Welcome to </a:t>
            </a:r>
            <a:br>
              <a:rPr lang="en-US" sz="6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r>
              <a:rPr lang="en-US" sz="6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IB Math HL 1!</a:t>
            </a:r>
            <a:endParaRPr lang="en-US" sz="6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>
                <a:latin typeface="+mj-lt"/>
              </a:rPr>
              <a:t>Reinsch </a:t>
            </a:r>
          </a:p>
          <a:p>
            <a:pPr algn="ctr"/>
            <a:r>
              <a:rPr lang="en-US" sz="4800" dirty="0" smtClean="0">
                <a:latin typeface="+mj-lt"/>
              </a:rPr>
              <a:t>Portable 1</a:t>
            </a:r>
            <a:endParaRPr lang="en-US" sz="4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Marisa Reinsch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lvl="1"/>
            <a:r>
              <a:rPr lang="en-US" sz="3400" dirty="0" smtClean="0">
                <a:latin typeface="+mj-lt"/>
              </a:rPr>
              <a:t>12</a:t>
            </a:r>
            <a:r>
              <a:rPr lang="en-US" sz="3400" baseline="30000" dirty="0" smtClean="0">
                <a:latin typeface="+mj-lt"/>
              </a:rPr>
              <a:t>th</a:t>
            </a:r>
            <a:r>
              <a:rPr lang="en-US" sz="3400" dirty="0" smtClean="0">
                <a:latin typeface="+mj-lt"/>
              </a:rPr>
              <a:t> year </a:t>
            </a:r>
            <a:r>
              <a:rPr lang="en-US" sz="3400" dirty="0">
                <a:latin typeface="+mj-lt"/>
              </a:rPr>
              <a:t>at Skyline</a:t>
            </a:r>
          </a:p>
          <a:p>
            <a:pPr lvl="1"/>
            <a:r>
              <a:rPr lang="en-US" sz="3400" dirty="0" smtClean="0">
                <a:latin typeface="+mj-lt"/>
              </a:rPr>
              <a:t>22</a:t>
            </a:r>
            <a:r>
              <a:rPr lang="en-US" sz="3400" baseline="30000" dirty="0" smtClean="0">
                <a:latin typeface="+mj-lt"/>
              </a:rPr>
              <a:t>nd</a:t>
            </a:r>
            <a:r>
              <a:rPr lang="en-US" sz="3400" dirty="0" smtClean="0">
                <a:latin typeface="+mj-lt"/>
              </a:rPr>
              <a:t> year </a:t>
            </a:r>
            <a:r>
              <a:rPr lang="en-US" sz="3400" dirty="0">
                <a:latin typeface="+mj-lt"/>
              </a:rPr>
              <a:t>teaching H.S. math</a:t>
            </a:r>
          </a:p>
          <a:p>
            <a:pPr lvl="1"/>
            <a:r>
              <a:rPr lang="en-US" sz="3400" dirty="0">
                <a:latin typeface="+mj-lt"/>
              </a:rPr>
              <a:t>B.S. </a:t>
            </a:r>
            <a:r>
              <a:rPr lang="en-US" sz="3400" dirty="0" smtClean="0">
                <a:latin typeface="+mj-lt"/>
              </a:rPr>
              <a:t>and M.A. in Mathematics</a:t>
            </a:r>
          </a:p>
          <a:p>
            <a:pPr lvl="1"/>
            <a:r>
              <a:rPr lang="en-US" sz="3400" dirty="0" smtClean="0">
                <a:latin typeface="+mj-lt"/>
              </a:rPr>
              <a:t>National Board Certified Teacher</a:t>
            </a:r>
          </a:p>
          <a:p>
            <a:pPr lvl="1"/>
            <a:r>
              <a:rPr lang="en-US" sz="3400" dirty="0" smtClean="0">
                <a:latin typeface="+mj-lt"/>
              </a:rPr>
              <a:t>IB Math SL and HL Trained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02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80288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HL Math is a three-year course.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+mj-lt"/>
              </a:rPr>
              <a:t>Year 1: IB Math Pre-HL</a:t>
            </a:r>
            <a:endParaRPr lang="en-US" dirty="0">
              <a:latin typeface="+mj-lt"/>
            </a:endParaRPr>
          </a:p>
          <a:p>
            <a:pPr>
              <a:spcBef>
                <a:spcPts val="1800"/>
              </a:spcBef>
              <a:buNone/>
            </a:pPr>
            <a:r>
              <a:rPr lang="en-US" sz="3500" dirty="0" smtClean="0">
                <a:latin typeface="+mj-lt"/>
              </a:rPr>
              <a:t>Year 2: IB Math HL 1 (this year!)</a:t>
            </a:r>
          </a:p>
          <a:p>
            <a:pPr marL="822960" lvl="1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300" dirty="0" smtClean="0">
                <a:latin typeface="+mj-lt"/>
              </a:rPr>
              <a:t>Calculus</a:t>
            </a:r>
          </a:p>
          <a:p>
            <a:pPr marL="822960" lvl="1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300" dirty="0" smtClean="0">
                <a:latin typeface="+mj-lt"/>
              </a:rPr>
              <a:t>Vectors </a:t>
            </a:r>
          </a:p>
          <a:p>
            <a:pPr marL="822960" lvl="1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300" dirty="0" smtClean="0">
                <a:latin typeface="+mj-lt"/>
              </a:rPr>
              <a:t>Prep </a:t>
            </a:r>
            <a:r>
              <a:rPr lang="en-US" sz="3300" dirty="0">
                <a:latin typeface="+mj-lt"/>
              </a:rPr>
              <a:t>for the </a:t>
            </a:r>
            <a:r>
              <a:rPr lang="en-US" sz="3300" dirty="0" smtClean="0">
                <a:latin typeface="+mj-lt"/>
              </a:rPr>
              <a:t>IA and other required tasks</a:t>
            </a:r>
            <a:endParaRPr lang="en-US" sz="3300" dirty="0">
              <a:latin typeface="+mj-lt"/>
            </a:endParaRPr>
          </a:p>
          <a:p>
            <a:pPr marL="57151" indent="0">
              <a:spcBef>
                <a:spcPts val="1800"/>
              </a:spcBef>
              <a:buNone/>
            </a:pPr>
            <a:r>
              <a:rPr lang="en-US" dirty="0" smtClean="0">
                <a:latin typeface="+mj-lt"/>
              </a:rPr>
              <a:t>Year 3: IB Math HL 2</a:t>
            </a:r>
            <a:endParaRPr lang="en-US" dirty="0"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 smtClean="0">
                <a:latin typeface="+mj-lt"/>
              </a:rPr>
              <a:t>More Vectors and Calculus, Complex Analysis, Statistics, Complete IA, IB exam prep</a:t>
            </a:r>
            <a:endParaRPr lang="en-US" sz="2600" dirty="0">
              <a:latin typeface="+mj-lt"/>
            </a:endParaRPr>
          </a:p>
          <a:p>
            <a:pPr marL="27432" indent="0">
              <a:spcBef>
                <a:spcPts val="1200"/>
              </a:spcBef>
              <a:buNone/>
            </a:pPr>
            <a:r>
              <a:rPr lang="en-US" dirty="0" smtClean="0">
                <a:latin typeface="+mj-lt"/>
              </a:rPr>
              <a:t>IB </a:t>
            </a:r>
            <a:r>
              <a:rPr lang="en-US" dirty="0">
                <a:latin typeface="+mj-lt"/>
              </a:rPr>
              <a:t>Math </a:t>
            </a:r>
            <a:r>
              <a:rPr lang="en-US" dirty="0" smtClean="0">
                <a:latin typeface="+mj-lt"/>
              </a:rPr>
              <a:t>HL </a:t>
            </a:r>
            <a:r>
              <a:rPr lang="en-US" dirty="0">
                <a:latin typeface="+mj-lt"/>
              </a:rPr>
              <a:t>Exam in May, </a:t>
            </a:r>
            <a:r>
              <a:rPr lang="en-US" dirty="0" smtClean="0">
                <a:latin typeface="+mj-lt"/>
              </a:rPr>
              <a:t>2021 </a:t>
            </a:r>
            <a:r>
              <a:rPr lang="en-US" dirty="0" smtClean="0">
                <a:latin typeface="+mj-lt"/>
              </a:rPr>
              <a:t>(if </a:t>
            </a:r>
            <a:r>
              <a:rPr lang="en-US" dirty="0">
                <a:latin typeface="+mj-lt"/>
              </a:rPr>
              <a:t>in </a:t>
            </a:r>
            <a:r>
              <a:rPr lang="en-US" dirty="0" smtClean="0">
                <a:latin typeface="+mj-lt"/>
              </a:rPr>
              <a:t>grade 12 </a:t>
            </a:r>
            <a:r>
              <a:rPr lang="en-US" dirty="0">
                <a:latin typeface="+mj-lt"/>
              </a:rPr>
              <a:t>at that time)</a:t>
            </a:r>
          </a:p>
          <a:p>
            <a:pPr marL="393192" lvl="1" indent="0">
              <a:buNone/>
            </a:pPr>
            <a:endParaRPr lang="en-US" sz="3000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7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118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5400" dirty="0" smtClean="0">
                <a:latin typeface="+mj-lt"/>
              </a:rPr>
              <a:t>Resources</a:t>
            </a:r>
          </a:p>
          <a:p>
            <a:pPr marL="182880" indent="0">
              <a:buNone/>
            </a:pPr>
            <a:r>
              <a:rPr lang="en-US" sz="4000" dirty="0" smtClean="0">
                <a:latin typeface="+mj-lt"/>
              </a:rPr>
              <a:t>Website</a:t>
            </a:r>
            <a:endParaRPr lang="en-US" sz="4000" dirty="0" smtClean="0">
              <a:latin typeface="+mj-lt"/>
            </a:endParaRPr>
          </a:p>
          <a:p>
            <a:pPr lvl="1"/>
            <a:r>
              <a:rPr lang="en-US" sz="3500" dirty="0" smtClean="0">
                <a:latin typeface="+mj-lt"/>
              </a:rPr>
              <a:t>Notes</a:t>
            </a:r>
          </a:p>
          <a:p>
            <a:pPr lvl="1"/>
            <a:r>
              <a:rPr lang="en-US" sz="3500" dirty="0" smtClean="0">
                <a:latin typeface="+mj-lt"/>
              </a:rPr>
              <a:t>Worksheets and Answer Keys</a:t>
            </a:r>
          </a:p>
          <a:p>
            <a:pPr lvl="1"/>
            <a:r>
              <a:rPr lang="en-US" sz="3500" dirty="0" smtClean="0">
                <a:latin typeface="+mj-lt"/>
              </a:rPr>
              <a:t>Course Expectations (please complete the Welcome Survey)</a:t>
            </a:r>
          </a:p>
          <a:p>
            <a:pPr lvl="1"/>
            <a:r>
              <a:rPr lang="en-US" sz="3500" dirty="0" smtClean="0">
                <a:latin typeface="+mj-lt"/>
              </a:rPr>
              <a:t>Calendar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24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4102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None/>
            </a:pPr>
            <a:r>
              <a:rPr lang="en-US" sz="4000" dirty="0" smtClean="0">
                <a:latin typeface="+mj-lt"/>
              </a:rPr>
              <a:t>Graphing calculator</a:t>
            </a:r>
          </a:p>
          <a:p>
            <a:pPr lvl="1">
              <a:spcBef>
                <a:spcPts val="1200"/>
              </a:spcBef>
            </a:pPr>
            <a:r>
              <a:rPr lang="en-US" sz="3000" dirty="0" smtClean="0">
                <a:latin typeface="+mj-lt"/>
              </a:rPr>
              <a:t>Available to check out </a:t>
            </a:r>
          </a:p>
          <a:p>
            <a:pPr lvl="1">
              <a:spcBef>
                <a:spcPts val="1200"/>
              </a:spcBef>
            </a:pPr>
            <a:r>
              <a:rPr lang="en-US" sz="3200" dirty="0" smtClean="0">
                <a:latin typeface="+mj-lt"/>
              </a:rPr>
              <a:t>Student asks me</a:t>
            </a:r>
          </a:p>
          <a:p>
            <a:pPr lvl="1">
              <a:spcBef>
                <a:spcPts val="1200"/>
              </a:spcBef>
            </a:pPr>
            <a:r>
              <a:rPr lang="en-US" sz="3200" dirty="0" smtClean="0">
                <a:latin typeface="+mj-lt"/>
              </a:rPr>
              <a:t>First come, first served</a:t>
            </a:r>
            <a:endParaRPr lang="en-US" sz="3200" dirty="0">
              <a:latin typeface="+mj-lt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sz="4000" dirty="0">
                <a:latin typeface="+mj-lt"/>
                <a:cs typeface="Arial" panose="020B0604020202020204" pitchFamily="34" charset="0"/>
              </a:rPr>
              <a:t>Tuesday Flex Time </a:t>
            </a:r>
            <a:endParaRPr lang="en-US" sz="4000" dirty="0" smtClean="0">
              <a:latin typeface="+mj-lt"/>
              <a:cs typeface="Arial" panose="020B0604020202020204" pitchFamily="34" charset="0"/>
            </a:endParaRPr>
          </a:p>
          <a:p>
            <a:pPr lvl="1">
              <a:spcBef>
                <a:spcPts val="1200"/>
              </a:spcBef>
            </a:pPr>
            <a:r>
              <a:rPr lang="en-US" sz="3200" dirty="0" smtClean="0">
                <a:latin typeface="+mj-lt"/>
                <a:cs typeface="Arial" panose="020B0604020202020204" pitchFamily="34" charset="0"/>
              </a:rPr>
              <a:t>Limited capacity and </a:t>
            </a:r>
            <a:r>
              <a:rPr lang="en-US" sz="3200" dirty="0" smtClean="0">
                <a:latin typeface="+mj-lt"/>
                <a:cs typeface="Arial" panose="020B0604020202020204" pitchFamily="34" charset="0"/>
              </a:rPr>
              <a:t>scope</a:t>
            </a:r>
            <a:endParaRPr lang="en-US" sz="3200" dirty="0">
              <a:latin typeface="+mj-lt"/>
              <a:cs typeface="Arial" panose="020B0604020202020204" pitchFamily="34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sz="4000" dirty="0" smtClean="0">
                <a:latin typeface="+mj-lt"/>
                <a:cs typeface="Arial" panose="020B0604020202020204" pitchFamily="34" charset="0"/>
              </a:rPr>
              <a:t>Mrs. Reinsch before school</a:t>
            </a:r>
            <a:endParaRPr lang="en-US" sz="4000" dirty="0">
              <a:latin typeface="+mj-lt"/>
              <a:cs typeface="Arial" panose="020B0604020202020204" pitchFamily="34" charset="0"/>
            </a:endParaRPr>
          </a:p>
          <a:p>
            <a:pPr lvl="1">
              <a:spcBef>
                <a:spcPts val="1200"/>
              </a:spcBef>
            </a:pPr>
            <a:r>
              <a:rPr lang="en-US" sz="3200" dirty="0" smtClean="0">
                <a:latin typeface="+mj-lt"/>
                <a:cs typeface="Arial" panose="020B0604020202020204" pitchFamily="34" charset="0"/>
              </a:rPr>
              <a:t>Appointment recommended</a:t>
            </a:r>
            <a:endParaRPr lang="en-US" sz="3200" dirty="0" smtClean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02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What your child can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8912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+mj-lt"/>
              </a:rPr>
              <a:t>Use </a:t>
            </a:r>
            <a:r>
              <a:rPr lang="en-US" sz="3200" dirty="0">
                <a:latin typeface="+mj-lt"/>
              </a:rPr>
              <a:t>the </a:t>
            </a:r>
            <a:r>
              <a:rPr lang="en-US" sz="3200" dirty="0" smtClean="0">
                <a:latin typeface="+mj-lt"/>
              </a:rPr>
              <a:t>resources</a:t>
            </a:r>
            <a:endParaRPr lang="en-US" sz="3200" dirty="0">
              <a:latin typeface="+mj-lt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+mj-lt"/>
              </a:rPr>
              <a:t>Take </a:t>
            </a:r>
            <a:r>
              <a:rPr lang="en-US" sz="3200" dirty="0">
                <a:latin typeface="+mj-lt"/>
              </a:rPr>
              <a:t>initiative to </a:t>
            </a:r>
            <a:r>
              <a:rPr lang="en-US" sz="3200" dirty="0" smtClean="0">
                <a:latin typeface="+mj-lt"/>
              </a:rPr>
              <a:t>promote own understanding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+mj-lt"/>
              </a:rPr>
              <a:t>Self-advocate</a:t>
            </a:r>
            <a:endParaRPr lang="en-US" sz="3200" dirty="0">
              <a:latin typeface="+mj-lt"/>
            </a:endParaRPr>
          </a:p>
          <a:p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4419600"/>
            <a:ext cx="8229600" cy="19050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latin typeface="+mj-lt"/>
              </a:rPr>
              <a:t>Ask what steps your child has already taken</a:t>
            </a:r>
          </a:p>
          <a:p>
            <a:r>
              <a:rPr lang="en-US" sz="3200" dirty="0" smtClean="0">
                <a:latin typeface="+mj-lt"/>
              </a:rPr>
              <a:t>Encourage self-advocacy</a:t>
            </a:r>
          </a:p>
          <a:p>
            <a:pPr>
              <a:spcBef>
                <a:spcPts val="1200"/>
              </a:spcBef>
            </a:pPr>
            <a:r>
              <a:rPr lang="en-US" sz="3200" dirty="0" smtClean="0">
                <a:latin typeface="+mj-lt"/>
              </a:rPr>
              <a:t>Contact me with your concerns</a:t>
            </a:r>
            <a:endParaRPr lang="en-US" sz="3200" dirty="0">
              <a:latin typeface="+mj-lt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57200" y="327660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What you can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27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>
                <a:latin typeface="+mj-lt"/>
              </a:rPr>
              <a:t>Thank you for coming!</a:t>
            </a:r>
            <a:endParaRPr lang="en-US" sz="5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549</TotalTime>
  <Words>192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Constantia</vt:lpstr>
      <vt:lpstr>Wingdings</vt:lpstr>
      <vt:lpstr>Wingdings 2</vt:lpstr>
      <vt:lpstr>Flow</vt:lpstr>
      <vt:lpstr>Welcome to  IB Math HL 1!</vt:lpstr>
      <vt:lpstr>Marisa Reinsch</vt:lpstr>
      <vt:lpstr>HL Math is a three-year course. </vt:lpstr>
      <vt:lpstr>PowerPoint Presentation</vt:lpstr>
      <vt:lpstr>PowerPoint Presentation</vt:lpstr>
      <vt:lpstr>What your child can do</vt:lpstr>
      <vt:lpstr>PowerPoint Presentation</vt:lpstr>
    </vt:vector>
  </TitlesOfParts>
  <Company>Issaquah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IB Math 2!</dc:title>
  <dc:creator>Windows User</dc:creator>
  <cp:lastModifiedBy>Reinsch, Marisa    SHS-Staff</cp:lastModifiedBy>
  <cp:revision>52</cp:revision>
  <dcterms:created xsi:type="dcterms:W3CDTF">2012-09-10T22:48:07Z</dcterms:created>
  <dcterms:modified xsi:type="dcterms:W3CDTF">2019-09-20T01:49:34Z</dcterms:modified>
</cp:coreProperties>
</file>